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embeddedFontLst>
    <p:embeddedFont>
      <p:font typeface="Raleway"/>
      <p:regular r:id="rId17"/>
      <p:bold r:id="rId18"/>
      <p:italic r:id="rId19"/>
      <p:boldItalic r:id="rId20"/>
    </p:embeddedFont>
    <p:embeddedFont>
      <p:font typeface="Lato"/>
      <p:regular r:id="rId21"/>
      <p:bold r:id="rId22"/>
      <p:italic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aleway-boldItalic.fntdata"/><Relationship Id="rId11" Type="http://schemas.openxmlformats.org/officeDocument/2006/relationships/slide" Target="slides/slide6.xml"/><Relationship Id="rId22" Type="http://schemas.openxmlformats.org/officeDocument/2006/relationships/font" Target="fonts/Lato-bold.fntdata"/><Relationship Id="rId10" Type="http://schemas.openxmlformats.org/officeDocument/2006/relationships/slide" Target="slides/slide5.xml"/><Relationship Id="rId21" Type="http://schemas.openxmlformats.org/officeDocument/2006/relationships/font" Target="fonts/Lato-regular.fntdata"/><Relationship Id="rId13" Type="http://schemas.openxmlformats.org/officeDocument/2006/relationships/slide" Target="slides/slide8.xml"/><Relationship Id="rId24" Type="http://schemas.openxmlformats.org/officeDocument/2006/relationships/font" Target="fonts/Lato-boldItalic.fntdata"/><Relationship Id="rId12" Type="http://schemas.openxmlformats.org/officeDocument/2006/relationships/slide" Target="slides/slide7.xml"/><Relationship Id="rId23" Type="http://schemas.openxmlformats.org/officeDocument/2006/relationships/font" Target="fonts/Lato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Raleway-regular.fntdata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Raleway-italic.fntdata"/><Relationship Id="rId6" Type="http://schemas.openxmlformats.org/officeDocument/2006/relationships/slide" Target="slides/slide1.xml"/><Relationship Id="rId18" Type="http://schemas.openxmlformats.org/officeDocument/2006/relationships/font" Target="fonts/Raleway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f88252dc4_0_2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1f88252dc4_0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f88252dc4_0_15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f88252dc4_0_15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5030f4fe23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25030f4fe23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506997728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2506997728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5069977281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25069977281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5069977281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25069977281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5069977281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25069977281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5069977281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25069977281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5069977281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25069977281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5069977281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25069977281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4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650" y="791075"/>
            <a:ext cx="454450" cy="46342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" name="Google Shape;15;p2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latin typeface="Raleway"/>
                <a:ea typeface="Raleway"/>
                <a:cs typeface="Raleway"/>
                <a:sym typeface="Raleway"/>
              </a:rPr>
              <a:t>Confidential</a:t>
            </a:r>
            <a:endParaRPr b="1" sz="6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" name="Google Shape;16;p2"/>
          <p:cNvSpPr txBox="1"/>
          <p:nvPr/>
        </p:nvSpPr>
        <p:spPr>
          <a:xfrm>
            <a:off x="1296767" y="785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latin typeface="Raleway"/>
                <a:ea typeface="Raleway"/>
                <a:cs typeface="Raleway"/>
                <a:sym typeface="Raleway"/>
              </a:rPr>
              <a:t>Customized for </a:t>
            </a:r>
            <a:r>
              <a:rPr b="1" lang="en-GB" sz="600">
                <a:latin typeface="Raleway"/>
                <a:ea typeface="Raleway"/>
                <a:cs typeface="Raleway"/>
                <a:sym typeface="Raleway"/>
              </a:rPr>
              <a:t>Lorem Ipsum LLC</a:t>
            </a:r>
            <a:endParaRPr sz="6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7" name="Google Shape;17;p2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latin typeface="Raleway"/>
                <a:ea typeface="Raleway"/>
                <a:cs typeface="Raleway"/>
                <a:sym typeface="Raleway"/>
              </a:rPr>
              <a:t>Version 1.0</a:t>
            </a:r>
            <a:endParaRPr b="1" sz="6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8" name="Google Shape;18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413" y="537975"/>
            <a:ext cx="624925" cy="343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Google Shape;68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69" name="Google Shape;69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1" name="Google Shape;71;p11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2" name="Google Shape;72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2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2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6" name="Google Shape;76;p12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77" name="Google Shape;77;p12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grpSp>
        <p:nvGrpSpPr>
          <p:cNvPr id="79" name="Google Shape;79;p1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80" name="Google Shape;80;p1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1515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1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008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84" name="Google Shape;84;p1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" name="Google Shape;86;p14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87" name="Google Shape;87;p1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1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14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0" name="Google Shape;90;p14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1" name="Google Shape;91;p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bg>
      <p:bgPr>
        <a:solidFill>
          <a:schemeClr val="dk1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6"/>
          <p:cNvSpPr txBox="1"/>
          <p:nvPr>
            <p:ph type="title"/>
          </p:nvPr>
        </p:nvSpPr>
        <p:spPr>
          <a:xfrm>
            <a:off x="1308150" y="1318650"/>
            <a:ext cx="71100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96" name="Google Shape;96;p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7" name="Google Shape;97;p16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Confidential</a:t>
            </a:r>
            <a:endParaRPr b="1"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98" name="Google Shape;98;p16"/>
          <p:cNvSpPr txBox="1"/>
          <p:nvPr/>
        </p:nvSpPr>
        <p:spPr>
          <a:xfrm>
            <a:off x="1296767" y="785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Customized for </a:t>
            </a:r>
            <a:r>
              <a:rPr b="1"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Lorem Ipsum LLC</a:t>
            </a:r>
            <a:endParaRPr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99" name="Google Shape;99;p16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Version 1.0</a:t>
            </a:r>
            <a:endParaRPr b="1"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_alt1">
  <p:cSld name="SECTION_HEADER_2">
    <p:bg>
      <p:bgPr>
        <a:solidFill>
          <a:srgbClr val="434343"/>
        </a:solid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7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" name="Google Shape;102;p1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grpSp>
        <p:nvGrpSpPr>
          <p:cNvPr id="103" name="Google Shape;103;p17"/>
          <p:cNvGrpSpPr/>
          <p:nvPr/>
        </p:nvGrpSpPr>
        <p:grpSpPr>
          <a:xfrm>
            <a:off x="830392" y="657856"/>
            <a:ext cx="745763" cy="45826"/>
            <a:chOff x="4580561" y="2589004"/>
            <a:chExt cx="1064464" cy="25200"/>
          </a:xfrm>
        </p:grpSpPr>
        <p:sp>
          <p:nvSpPr>
            <p:cNvPr id="104" name="Google Shape;104;p1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1515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1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008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_alt1">
  <p:cSld name="TITLE_1">
    <p:bg>
      <p:bgPr>
        <a:solidFill>
          <a:srgbClr val="000000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" name="Google Shape;21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oogle Shape;23;p4"/>
          <p:cNvGrpSpPr/>
          <p:nvPr/>
        </p:nvGrpSpPr>
        <p:grpSpPr>
          <a:xfrm>
            <a:off x="830392" y="657856"/>
            <a:ext cx="745763" cy="45826"/>
            <a:chOff x="4580561" y="2589004"/>
            <a:chExt cx="1064464" cy="25200"/>
          </a:xfrm>
        </p:grpSpPr>
        <p:sp>
          <p:nvSpPr>
            <p:cNvPr id="24" name="Google Shape;24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" name="Google Shape;26;p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8" name="Google Shape;28;p4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9" name="Google Shape;29;p4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" name="Google Shape;30;p4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" name="Google Shape;31;p4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oogle Shape;33;p5"/>
          <p:cNvGrpSpPr/>
          <p:nvPr/>
        </p:nvGrpSpPr>
        <p:grpSpPr>
          <a:xfrm>
            <a:off x="830392" y="6578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1515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008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only">
  <p:cSld name="TITLE_AND_BODY_1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1" name="Google Shape;41;p6"/>
          <p:cNvSpPr txBox="1"/>
          <p:nvPr>
            <p:ph idx="1" type="body"/>
          </p:nvPr>
        </p:nvSpPr>
        <p:spPr>
          <a:xfrm>
            <a:off x="729450" y="1068650"/>
            <a:ext cx="76887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_alt2">
  <p:cSld name="TITLE_AND_BODY_1_1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31891705.jpg" id="43" name="Google Shape;43;p7"/>
          <p:cNvPicPr preferRelativeResize="0"/>
          <p:nvPr/>
        </p:nvPicPr>
        <p:blipFill rotWithShape="1">
          <a:blip r:embed="rId2">
            <a:alphaModFix/>
          </a:blip>
          <a:srcRect b="11971" l="0" r="0" t="11971"/>
          <a:stretch/>
        </p:blipFill>
        <p:spPr>
          <a:xfrm>
            <a:off x="0" y="487825"/>
            <a:ext cx="9143999" cy="4655673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5" name="Google Shape;45;p7"/>
          <p:cNvSpPr txBox="1"/>
          <p:nvPr>
            <p:ph type="title"/>
          </p:nvPr>
        </p:nvSpPr>
        <p:spPr>
          <a:xfrm>
            <a:off x="729450" y="2056375"/>
            <a:ext cx="58875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8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8" name="Google Shape;48;p8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9" name="Google Shape;49;p8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0" name="Google Shape;5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grpSp>
        <p:nvGrpSpPr>
          <p:cNvPr id="51" name="Google Shape;51;p8"/>
          <p:cNvGrpSpPr/>
          <p:nvPr/>
        </p:nvGrpSpPr>
        <p:grpSpPr>
          <a:xfrm>
            <a:off x="830392" y="657856"/>
            <a:ext cx="745763" cy="45826"/>
            <a:chOff x="4580561" y="2589004"/>
            <a:chExt cx="1064464" cy="25200"/>
          </a:xfrm>
        </p:grpSpPr>
        <p:sp>
          <p:nvSpPr>
            <p:cNvPr id="52" name="Google Shape;52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1515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008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6" name="Google Shape;56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grpSp>
        <p:nvGrpSpPr>
          <p:cNvPr id="57" name="Google Shape;57;p9"/>
          <p:cNvGrpSpPr/>
          <p:nvPr/>
        </p:nvGrpSpPr>
        <p:grpSpPr>
          <a:xfrm>
            <a:off x="830392" y="657856"/>
            <a:ext cx="745763" cy="45826"/>
            <a:chOff x="4580561" y="2589004"/>
            <a:chExt cx="1064464" cy="25200"/>
          </a:xfrm>
        </p:grpSpPr>
        <p:sp>
          <p:nvSpPr>
            <p:cNvPr id="58" name="Google Shape;58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1515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008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0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2" name="Google Shape;62;p10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3" name="Google Shape;63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grpSp>
        <p:nvGrpSpPr>
          <p:cNvPr id="64" name="Google Shape;64;p10"/>
          <p:cNvGrpSpPr/>
          <p:nvPr/>
        </p:nvGrpSpPr>
        <p:grpSpPr>
          <a:xfrm>
            <a:off x="830392" y="657856"/>
            <a:ext cx="745763" cy="45826"/>
            <a:chOff x="4580561" y="2589004"/>
            <a:chExt cx="1064464" cy="25200"/>
          </a:xfrm>
        </p:grpSpPr>
        <p:sp>
          <p:nvSpPr>
            <p:cNvPr id="65" name="Google Shape;65;p1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1515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1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008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8"/>
          <p:cNvSpPr txBox="1"/>
          <p:nvPr>
            <p:ph type="ctrTitle"/>
          </p:nvPr>
        </p:nvSpPr>
        <p:spPr>
          <a:xfrm>
            <a:off x="729450" y="1322450"/>
            <a:ext cx="82683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400">
                <a:solidFill>
                  <a:schemeClr val="lt1"/>
                </a:solidFill>
              </a:rPr>
              <a:t>Chapter 2: </a:t>
            </a:r>
            <a:endParaRPr sz="44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1000"/>
              </a:spcAft>
              <a:buNone/>
            </a:pPr>
            <a:r>
              <a:rPr lang="en-GB" sz="3400">
                <a:solidFill>
                  <a:schemeClr val="lt1"/>
                </a:solidFill>
              </a:rPr>
              <a:t>Byzantine Generals Problem</a:t>
            </a:r>
            <a:endParaRPr sz="4400">
              <a:solidFill>
                <a:schemeClr val="lt1"/>
              </a:solidFill>
            </a:endParaRPr>
          </a:p>
        </p:txBody>
      </p:sp>
      <p:sp>
        <p:nvSpPr>
          <p:cNvPr id="111" name="Google Shape;111;p18"/>
          <p:cNvSpPr txBox="1"/>
          <p:nvPr>
            <p:ph idx="1" type="subTitle"/>
          </p:nvPr>
        </p:nvSpPr>
        <p:spPr>
          <a:xfrm>
            <a:off x="729450" y="3454050"/>
            <a:ext cx="4570200" cy="8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2"/>
                </a:solidFill>
              </a:rPr>
              <a:t>Content</a:t>
            </a:r>
            <a:r>
              <a:rPr lang="en-GB" sz="1800">
                <a:solidFill>
                  <a:schemeClr val="lt2"/>
                </a:solidFill>
              </a:rPr>
              <a:t> created by Brown Zhang</a:t>
            </a:r>
            <a:endParaRPr sz="1800">
              <a:solidFill>
                <a:schemeClr val="lt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2"/>
                </a:solidFill>
              </a:rPr>
              <a:t>Researcher @ </a:t>
            </a:r>
            <a:r>
              <a:rPr lang="en-GB" sz="1800">
                <a:solidFill>
                  <a:schemeClr val="lt2"/>
                </a:solidFill>
              </a:rPr>
              <a:t>KEN Labs</a:t>
            </a:r>
            <a:endParaRPr sz="1800">
              <a:solidFill>
                <a:schemeClr val="lt2"/>
              </a:solidFill>
            </a:endParaRPr>
          </a:p>
        </p:txBody>
      </p:sp>
      <p:sp>
        <p:nvSpPr>
          <p:cNvPr id="112" name="Google Shape;112;p18"/>
          <p:cNvSpPr txBox="1"/>
          <p:nvPr/>
        </p:nvSpPr>
        <p:spPr>
          <a:xfrm>
            <a:off x="1030400" y="726325"/>
            <a:ext cx="3260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</a:rPr>
              <a:t>Beginners Guide to Filecoin</a:t>
            </a:r>
            <a:endParaRPr sz="1800">
              <a:solidFill>
                <a:schemeClr val="lt1"/>
              </a:solidFill>
            </a:endParaRPr>
          </a:p>
        </p:txBody>
      </p:sp>
      <p:pic>
        <p:nvPicPr>
          <p:cNvPr id="113" name="Google Shape;11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23850" y="646813"/>
            <a:ext cx="531993" cy="54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68350" y="668050"/>
            <a:ext cx="500500" cy="49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81350" y="667175"/>
            <a:ext cx="500500" cy="50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94350" y="610600"/>
            <a:ext cx="576125" cy="57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34343"/>
        </a:solidFill>
      </p:bgPr>
    </p:bg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7"/>
          <p:cNvSpPr txBox="1"/>
          <p:nvPr>
            <p:ph type="title"/>
          </p:nvPr>
        </p:nvSpPr>
        <p:spPr>
          <a:xfrm>
            <a:off x="729450" y="789050"/>
            <a:ext cx="7010100" cy="35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/>
              <a:t>Conclusion</a:t>
            </a:r>
            <a:endParaRPr sz="2600"/>
          </a:p>
        </p:txBody>
      </p:sp>
      <p:sp>
        <p:nvSpPr>
          <p:cNvPr id="169" name="Google Shape;169;p27"/>
          <p:cNvSpPr txBox="1"/>
          <p:nvPr>
            <p:ph idx="4294967295" type="body"/>
          </p:nvPr>
        </p:nvSpPr>
        <p:spPr>
          <a:xfrm>
            <a:off x="721250" y="1431750"/>
            <a:ext cx="7032000" cy="22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lt1"/>
                </a:solidFill>
              </a:rPr>
              <a:t>For</a:t>
            </a:r>
            <a:r>
              <a:rPr b="1" lang="en-GB" sz="2000">
                <a:solidFill>
                  <a:schemeClr val="lt1"/>
                </a:solidFill>
              </a:rPr>
              <a:t> blockchains</a:t>
            </a:r>
            <a:r>
              <a:rPr lang="en-GB" sz="2000">
                <a:solidFill>
                  <a:schemeClr val="lt1"/>
                </a:solidFill>
              </a:rPr>
              <a:t>, solving the </a:t>
            </a:r>
            <a:r>
              <a:rPr b="1" lang="en-GB" sz="2000">
                <a:solidFill>
                  <a:schemeClr val="lt1"/>
                </a:solidFill>
              </a:rPr>
              <a:t>Byzantine Generals Problem</a:t>
            </a:r>
            <a:r>
              <a:rPr lang="en-GB" sz="2000">
                <a:solidFill>
                  <a:schemeClr val="lt1"/>
                </a:solidFill>
              </a:rPr>
              <a:t> means reaching </a:t>
            </a:r>
            <a:r>
              <a:rPr b="1" lang="en-GB" sz="2000">
                <a:solidFill>
                  <a:schemeClr val="lt1"/>
                </a:solidFill>
              </a:rPr>
              <a:t>network consensus</a:t>
            </a:r>
            <a:r>
              <a:rPr lang="en-GB" sz="2000">
                <a:solidFill>
                  <a:schemeClr val="lt1"/>
                </a:solidFill>
              </a:rPr>
              <a:t> in spite of many bad actors trying to steal from you, as well as the potential for various parts of the network to be down or malfunction. </a:t>
            </a:r>
            <a:endParaRPr sz="20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2000">
                <a:solidFill>
                  <a:schemeClr val="lt1"/>
                </a:solidFill>
              </a:rPr>
              <a:t>Managing this task even for a short period of time is challenging, but achieving such a feat perpetually is a much more difficult undertaking.</a:t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8"/>
          <p:cNvSpPr txBox="1"/>
          <p:nvPr>
            <p:ph type="ctrTitle"/>
          </p:nvPr>
        </p:nvSpPr>
        <p:spPr>
          <a:xfrm>
            <a:off x="727950" y="2253700"/>
            <a:ext cx="7688100" cy="103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100">
                <a:solidFill>
                  <a:schemeClr val="lt1"/>
                </a:solidFill>
              </a:rPr>
              <a:t>Feedback is welcomed.</a:t>
            </a:r>
            <a:endParaRPr sz="31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lt1"/>
                </a:solidFill>
              </a:rPr>
              <a:t>https://github.com/kenlabs/Beginners-Guide-to-Filecoin</a:t>
            </a:r>
            <a:endParaRPr sz="1100">
              <a:solidFill>
                <a:schemeClr val="lt1"/>
              </a:solidFill>
            </a:endParaRPr>
          </a:p>
        </p:txBody>
      </p:sp>
      <p:pic>
        <p:nvPicPr>
          <p:cNvPr id="175" name="Google Shape;17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0360" y="1550680"/>
            <a:ext cx="689393" cy="7030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41056" y="1166725"/>
            <a:ext cx="948000" cy="5218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9"/>
          <p:cNvSpPr txBox="1"/>
          <p:nvPr/>
        </p:nvSpPr>
        <p:spPr>
          <a:xfrm>
            <a:off x="729450" y="7852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600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Byzantine Generals Problem explained</a:t>
            </a:r>
            <a:endParaRPr b="1" sz="2600">
              <a:solidFill>
                <a:srgbClr val="1A1A1A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22" name="Google Shape;122;p19"/>
          <p:cNvSpPr txBox="1"/>
          <p:nvPr/>
        </p:nvSpPr>
        <p:spPr>
          <a:xfrm>
            <a:off x="1295325" y="1545475"/>
            <a:ext cx="5810400" cy="13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2A2A2A"/>
                </a:solidFill>
              </a:rPr>
              <a:t>The </a:t>
            </a:r>
            <a:r>
              <a:rPr b="1" lang="en-GB" sz="1100">
                <a:solidFill>
                  <a:srgbClr val="2A2A2A"/>
                </a:solidFill>
              </a:rPr>
              <a:t>Byzantine generals problem</a:t>
            </a:r>
            <a:r>
              <a:rPr lang="en-GB" sz="1100">
                <a:solidFill>
                  <a:srgbClr val="2A2A2A"/>
                </a:solidFill>
              </a:rPr>
              <a:t> is a </a:t>
            </a:r>
            <a:r>
              <a:rPr b="1" lang="en-GB" sz="1100">
                <a:solidFill>
                  <a:srgbClr val="2A2A2A"/>
                </a:solidFill>
              </a:rPr>
              <a:t>game theory problem</a:t>
            </a:r>
            <a:r>
              <a:rPr lang="en-GB" sz="1100">
                <a:solidFill>
                  <a:srgbClr val="2A2A2A"/>
                </a:solidFill>
              </a:rPr>
              <a:t> that describes: </a:t>
            </a:r>
            <a:endParaRPr sz="1100">
              <a:solidFill>
                <a:srgbClr val="2A2A2A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A2A2A"/>
              </a:buClr>
              <a:buSzPts val="1100"/>
              <a:buFont typeface="Arial"/>
              <a:buChar char="●"/>
            </a:pPr>
            <a:r>
              <a:rPr lang="en-GB" sz="1100">
                <a:solidFill>
                  <a:srgbClr val="2A2A2A"/>
                </a:solidFill>
              </a:rPr>
              <a:t>How difficult it is for dispersed parties to reach a consensus without the help of a trusted central party. </a:t>
            </a:r>
            <a:endParaRPr sz="1100">
              <a:solidFill>
                <a:srgbClr val="2A2A2A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A2A2A"/>
              </a:buClr>
              <a:buSzPts val="1100"/>
              <a:buFont typeface="Arial"/>
              <a:buChar char="●"/>
            </a:pPr>
            <a:r>
              <a:rPr lang="en-GB" sz="1100">
                <a:solidFill>
                  <a:srgbClr val="2A2A2A"/>
                </a:solidFill>
              </a:rPr>
              <a:t>How can members of a network agree on a specific reality when no one can verify the identities of other members.</a:t>
            </a:r>
            <a:endParaRPr sz="11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0"/>
          <p:cNvSpPr txBox="1"/>
          <p:nvPr/>
        </p:nvSpPr>
        <p:spPr>
          <a:xfrm>
            <a:off x="729450" y="7852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600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The research paper</a:t>
            </a:r>
            <a:endParaRPr b="1" sz="2600">
              <a:solidFill>
                <a:srgbClr val="1A1A1A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28" name="Google Shape;128;p20"/>
          <p:cNvSpPr txBox="1"/>
          <p:nvPr/>
        </p:nvSpPr>
        <p:spPr>
          <a:xfrm>
            <a:off x="1295325" y="1545475"/>
            <a:ext cx="6391200" cy="29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2A2A2A"/>
                </a:solidFill>
              </a:rPr>
              <a:t>"The Byzantine Generals Problem," a research article by Leslie Lamport, Robert Shostak and Marshall Pease, was published in </a:t>
            </a:r>
            <a:r>
              <a:rPr b="1" lang="en-GB" sz="1100">
                <a:solidFill>
                  <a:srgbClr val="2A2A2A"/>
                </a:solidFill>
              </a:rPr>
              <a:t>1982</a:t>
            </a:r>
            <a:r>
              <a:rPr lang="en-GB" sz="1100">
                <a:solidFill>
                  <a:srgbClr val="2A2A2A"/>
                </a:solidFill>
              </a:rPr>
              <a:t>.</a:t>
            </a:r>
            <a:endParaRPr sz="1100">
              <a:solidFill>
                <a:srgbClr val="2A2A2A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2A2A2A"/>
                </a:solidFill>
              </a:rPr>
              <a:t>Although the Byzantine generals problem had been studied in computer science before </a:t>
            </a:r>
            <a:r>
              <a:rPr b="1" lang="en-GB" sz="1100">
                <a:solidFill>
                  <a:srgbClr val="2A2A2A"/>
                </a:solidFill>
              </a:rPr>
              <a:t>1982,</a:t>
            </a:r>
            <a:r>
              <a:rPr lang="en-GB" sz="1100">
                <a:solidFill>
                  <a:srgbClr val="2A2A2A"/>
                </a:solidFill>
              </a:rPr>
              <a:t> this was one of the first attempts to translate it into parallel and proposed solutions. </a:t>
            </a:r>
            <a:endParaRPr sz="1100">
              <a:solidFill>
                <a:srgbClr val="2A2A2A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2A2A2A"/>
                </a:solidFill>
              </a:rPr>
              <a:t>To address the problem of the Byzantine generals, loyal generals need a safe means to agree on a plan (known as </a:t>
            </a:r>
            <a:r>
              <a:rPr b="1" lang="en-GB" sz="1100">
                <a:solidFill>
                  <a:srgbClr val="2A2A2A"/>
                </a:solidFill>
              </a:rPr>
              <a:t>consensus</a:t>
            </a:r>
            <a:r>
              <a:rPr lang="en-GB" sz="1100">
                <a:solidFill>
                  <a:srgbClr val="2A2A2A"/>
                </a:solidFill>
              </a:rPr>
              <a:t>) and carry it out (known as coordination). </a:t>
            </a:r>
            <a:endParaRPr sz="1100">
              <a:solidFill>
                <a:srgbClr val="2A2A2A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2A2A2A"/>
                </a:solidFill>
              </a:rPr>
              <a:t>However, </a:t>
            </a:r>
            <a:r>
              <a:rPr b="1" lang="en-GB" sz="1100">
                <a:solidFill>
                  <a:srgbClr val="2A2A2A"/>
                </a:solidFill>
              </a:rPr>
              <a:t>this issue affects all types of computer systems,</a:t>
            </a:r>
            <a:r>
              <a:rPr lang="en-GB" sz="1100">
                <a:solidFill>
                  <a:srgbClr val="2A2A2A"/>
                </a:solidFill>
              </a:rPr>
              <a:t> not only those used in military applications. </a:t>
            </a:r>
            <a:endParaRPr sz="1100">
              <a:solidFill>
                <a:srgbClr val="2A2A2A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100">
              <a:solidFill>
                <a:srgbClr val="2A2A2A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2"/>
          <p:cNvSpPr txBox="1"/>
          <p:nvPr/>
        </p:nvSpPr>
        <p:spPr>
          <a:xfrm>
            <a:off x="729450" y="7852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600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Byzantine fault tolerance (BFT)</a:t>
            </a:r>
            <a:endParaRPr b="1" sz="2600">
              <a:solidFill>
                <a:srgbClr val="1A1A1A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39" name="Google Shape;139;p22"/>
          <p:cNvSpPr txBox="1"/>
          <p:nvPr/>
        </p:nvSpPr>
        <p:spPr>
          <a:xfrm>
            <a:off x="1295325" y="1545475"/>
            <a:ext cx="7122900" cy="232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2A2A2A"/>
                </a:solidFill>
              </a:rPr>
              <a:t>In every distributed computer system, Byzantine failures are </a:t>
            </a:r>
            <a:r>
              <a:rPr b="1" lang="en-GB" sz="1100">
                <a:solidFill>
                  <a:srgbClr val="2A2A2A"/>
                </a:solidFill>
              </a:rPr>
              <a:t>virtually unavoidable.</a:t>
            </a:r>
            <a:endParaRPr b="1" sz="1100">
              <a:solidFill>
                <a:srgbClr val="2A2A2A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2A2A2A"/>
                </a:solidFill>
              </a:rPr>
              <a:t>There are several </a:t>
            </a:r>
            <a:r>
              <a:rPr b="1" lang="en-GB" sz="1100">
                <a:solidFill>
                  <a:srgbClr val="2A2A2A"/>
                </a:solidFill>
              </a:rPr>
              <a:t>reasons </a:t>
            </a:r>
            <a:r>
              <a:rPr lang="en-GB" sz="1100">
                <a:solidFill>
                  <a:srgbClr val="2A2A2A"/>
                </a:solidFill>
              </a:rPr>
              <a:t>why a distributed computer system could fail:</a:t>
            </a:r>
            <a:endParaRPr sz="1100">
              <a:solidFill>
                <a:srgbClr val="2A2A2A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A2A2A"/>
              </a:buClr>
              <a:buSzPts val="1100"/>
              <a:buFont typeface="Arial"/>
              <a:buChar char="●"/>
            </a:pPr>
            <a:r>
              <a:rPr lang="en-GB" sz="1100">
                <a:solidFill>
                  <a:srgbClr val="2A2A2A"/>
                </a:solidFill>
              </a:rPr>
              <a:t>a software defect, </a:t>
            </a:r>
            <a:endParaRPr sz="1100">
              <a:solidFill>
                <a:srgbClr val="2A2A2A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A2A2A"/>
              </a:buClr>
              <a:buSzPts val="1100"/>
              <a:buFont typeface="Arial"/>
              <a:buChar char="●"/>
            </a:pPr>
            <a:r>
              <a:rPr lang="en-GB" sz="1100">
                <a:solidFill>
                  <a:srgbClr val="2A2A2A"/>
                </a:solidFill>
              </a:rPr>
              <a:t>a hardware malfunction, </a:t>
            </a:r>
            <a:endParaRPr sz="1100">
              <a:solidFill>
                <a:srgbClr val="2A2A2A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A2A2A"/>
              </a:buClr>
              <a:buSzPts val="1100"/>
              <a:buFont typeface="Arial"/>
              <a:buChar char="●"/>
            </a:pPr>
            <a:r>
              <a:rPr lang="en-GB" sz="1100">
                <a:solidFill>
                  <a:srgbClr val="2A2A2A"/>
                </a:solidFill>
              </a:rPr>
              <a:t>or a malicious attack when applied to real-world computer systems. </a:t>
            </a:r>
            <a:endParaRPr sz="1100">
              <a:solidFill>
                <a:srgbClr val="2A2A2A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2A2A2A"/>
                </a:solidFill>
              </a:rPr>
              <a:t>Byzantine fault tolerance is the ability to </a:t>
            </a:r>
            <a:r>
              <a:rPr b="1" lang="en-GB" sz="1100">
                <a:solidFill>
                  <a:srgbClr val="2A2A2A"/>
                </a:solidFill>
              </a:rPr>
              <a:t>defend against</a:t>
            </a:r>
            <a:r>
              <a:rPr lang="en-GB" sz="1100">
                <a:solidFill>
                  <a:srgbClr val="2A2A2A"/>
                </a:solidFill>
              </a:rPr>
              <a:t> these conditions.</a:t>
            </a:r>
            <a:endParaRPr sz="1100">
              <a:solidFill>
                <a:srgbClr val="2A2A2A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2A2A2A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2A2A2A"/>
                </a:solidFill>
              </a:rPr>
              <a:t>Networks that can endure more Byzantine failures are said to have a </a:t>
            </a:r>
            <a:r>
              <a:rPr b="1" lang="en-GB" sz="1100">
                <a:solidFill>
                  <a:srgbClr val="2A2A2A"/>
                </a:solidFill>
              </a:rPr>
              <a:t>higher tolerance</a:t>
            </a:r>
            <a:r>
              <a:rPr lang="en-GB" sz="1100">
                <a:solidFill>
                  <a:srgbClr val="2A2A2A"/>
                </a:solidFill>
              </a:rPr>
              <a:t>, implying that they are </a:t>
            </a:r>
            <a:r>
              <a:rPr b="1" lang="en-GB" sz="1100">
                <a:solidFill>
                  <a:srgbClr val="2A2A2A"/>
                </a:solidFill>
              </a:rPr>
              <a:t>more secure</a:t>
            </a:r>
            <a:r>
              <a:rPr lang="en-GB" sz="1100">
                <a:solidFill>
                  <a:srgbClr val="2A2A2A"/>
                </a:solidFill>
              </a:rPr>
              <a:t> than those that can't.</a:t>
            </a:r>
            <a:endParaRPr sz="1100">
              <a:solidFill>
                <a:srgbClr val="2A2A2A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2A2A2A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2A2A2A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2A2A2A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2A2A2A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100">
              <a:solidFill>
                <a:srgbClr val="2A2A2A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3"/>
          <p:cNvSpPr txBox="1"/>
          <p:nvPr/>
        </p:nvSpPr>
        <p:spPr>
          <a:xfrm>
            <a:off x="729450" y="7852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600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Byzantine generals problem in a distributed system</a:t>
            </a:r>
            <a:endParaRPr b="1" sz="2600">
              <a:solidFill>
                <a:srgbClr val="1A1A1A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45" name="Google Shape;145;p23"/>
          <p:cNvSpPr txBox="1"/>
          <p:nvPr/>
        </p:nvSpPr>
        <p:spPr>
          <a:xfrm>
            <a:off x="1295250" y="2038350"/>
            <a:ext cx="6067500" cy="13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2A2A2A"/>
                </a:solidFill>
              </a:rPr>
              <a:t>Only </a:t>
            </a:r>
            <a:r>
              <a:rPr b="1" lang="en-GB" sz="1100">
                <a:solidFill>
                  <a:srgbClr val="2A2A2A"/>
                </a:solidFill>
              </a:rPr>
              <a:t>decentralized systems</a:t>
            </a:r>
            <a:r>
              <a:rPr lang="en-GB" sz="1100">
                <a:solidFill>
                  <a:srgbClr val="2A2A2A"/>
                </a:solidFill>
              </a:rPr>
              <a:t> are susceptible to the Byzantine generals problem, as they lack a dependable source of information and have no way of confirming the information they get from other network users. </a:t>
            </a:r>
            <a:endParaRPr sz="1100">
              <a:solidFill>
                <a:srgbClr val="2A2A2A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1100">
                <a:solidFill>
                  <a:srgbClr val="2A2A2A"/>
                </a:solidFill>
              </a:rPr>
              <a:t>In </a:t>
            </a:r>
            <a:r>
              <a:rPr b="1" lang="en-GB" sz="1100">
                <a:solidFill>
                  <a:srgbClr val="2A2A2A"/>
                </a:solidFill>
              </a:rPr>
              <a:t>centralized systems</a:t>
            </a:r>
            <a:r>
              <a:rPr lang="en-GB" sz="1100">
                <a:solidFill>
                  <a:srgbClr val="2A2A2A"/>
                </a:solidFill>
              </a:rPr>
              <a:t>, an authority is trusted to disseminate accurate information while preventing the spread of erroneous or fraudulent information across the network.</a:t>
            </a:r>
            <a:endParaRPr sz="1100">
              <a:solidFill>
                <a:srgbClr val="2A2A2A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4"/>
          <p:cNvSpPr txBox="1"/>
          <p:nvPr/>
        </p:nvSpPr>
        <p:spPr>
          <a:xfrm>
            <a:off x="729450" y="7852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600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Blockchain: The solution for the Byzantine general problem</a:t>
            </a:r>
            <a:endParaRPr b="1" sz="2600">
              <a:solidFill>
                <a:srgbClr val="1A1A1A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51" name="Google Shape;151;p24"/>
          <p:cNvSpPr txBox="1"/>
          <p:nvPr/>
        </p:nvSpPr>
        <p:spPr>
          <a:xfrm>
            <a:off x="1295250" y="1974100"/>
            <a:ext cx="6420000" cy="162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2A2A2A"/>
                </a:solidFill>
              </a:rPr>
              <a:t>A blockchain creates a layer that can be trusted without needing to trust every individual. This is accomplished by a network of nodes coming together to agree on the truth before it is recorded. </a:t>
            </a:r>
            <a:endParaRPr sz="1100">
              <a:solidFill>
                <a:srgbClr val="2A2A2A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2A2A2A"/>
                </a:solidFill>
              </a:rPr>
              <a:t>If the general is </a:t>
            </a:r>
            <a:r>
              <a:rPr b="1" lang="en-GB" sz="1100">
                <a:solidFill>
                  <a:srgbClr val="2A2A2A"/>
                </a:solidFill>
              </a:rPr>
              <a:t>unsure</a:t>
            </a:r>
            <a:r>
              <a:rPr lang="en-GB" sz="1100">
                <a:solidFill>
                  <a:srgbClr val="2A2A2A"/>
                </a:solidFill>
              </a:rPr>
              <a:t> about the substance of the communication, the other generals can </a:t>
            </a:r>
            <a:r>
              <a:rPr b="1" lang="en-GB" sz="1100">
                <a:solidFill>
                  <a:srgbClr val="2A2A2A"/>
                </a:solidFill>
              </a:rPr>
              <a:t>verify</a:t>
            </a:r>
            <a:r>
              <a:rPr lang="en-GB" sz="1100">
                <a:solidFill>
                  <a:srgbClr val="2A2A2A"/>
                </a:solidFill>
              </a:rPr>
              <a:t> it using what they know to be true.</a:t>
            </a:r>
            <a:endParaRPr sz="1100">
              <a:solidFill>
                <a:srgbClr val="2A2A2A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1100">
                <a:solidFill>
                  <a:srgbClr val="2A2A2A"/>
                </a:solidFill>
              </a:rPr>
              <a:t>Once one node has </a:t>
            </a:r>
            <a:r>
              <a:rPr b="1" lang="en-GB" sz="1100">
                <a:solidFill>
                  <a:srgbClr val="2A2A2A"/>
                </a:solidFill>
              </a:rPr>
              <a:t>recorded</a:t>
            </a:r>
            <a:r>
              <a:rPr lang="en-GB" sz="1100">
                <a:solidFill>
                  <a:srgbClr val="2A2A2A"/>
                </a:solidFill>
              </a:rPr>
              <a:t> it, a copy is sent to all other nodes in the network, making the information redundant. The </a:t>
            </a:r>
            <a:r>
              <a:rPr b="1" lang="en-GB" sz="1100">
                <a:solidFill>
                  <a:srgbClr val="2A2A2A"/>
                </a:solidFill>
              </a:rPr>
              <a:t>PoW consensus algorithm</a:t>
            </a:r>
            <a:r>
              <a:rPr lang="en-GB" sz="1100">
                <a:solidFill>
                  <a:srgbClr val="2A2A2A"/>
                </a:solidFill>
              </a:rPr>
              <a:t> is designed to achieve this goal. </a:t>
            </a:r>
            <a:endParaRPr sz="1100">
              <a:solidFill>
                <a:srgbClr val="2A2A2A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5"/>
          <p:cNvSpPr txBox="1"/>
          <p:nvPr/>
        </p:nvSpPr>
        <p:spPr>
          <a:xfrm>
            <a:off x="729450" y="7852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600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How does Bitcoin solve the Byzantine generals problem?</a:t>
            </a:r>
            <a:endParaRPr b="1" sz="2600">
              <a:solidFill>
                <a:srgbClr val="1A1A1A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57" name="Google Shape;157;p25"/>
          <p:cNvSpPr txBox="1"/>
          <p:nvPr/>
        </p:nvSpPr>
        <p:spPr>
          <a:xfrm>
            <a:off x="1342950" y="1962150"/>
            <a:ext cx="6458100" cy="23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rgbClr val="2A2A2A"/>
                </a:solidFill>
              </a:rPr>
              <a:t>Bitcoin</a:t>
            </a:r>
            <a:r>
              <a:rPr lang="en-GB" sz="1100">
                <a:solidFill>
                  <a:srgbClr val="2A2A2A"/>
                </a:solidFill>
              </a:rPr>
              <a:t> needs the means to handle </a:t>
            </a:r>
            <a:r>
              <a:rPr b="1" lang="en-GB" sz="1100">
                <a:solidFill>
                  <a:srgbClr val="2A2A2A"/>
                </a:solidFill>
              </a:rPr>
              <a:t>ownership</a:t>
            </a:r>
            <a:r>
              <a:rPr lang="en-GB" sz="1100">
                <a:solidFill>
                  <a:srgbClr val="2A2A2A"/>
                </a:solidFill>
              </a:rPr>
              <a:t> and</a:t>
            </a:r>
            <a:r>
              <a:rPr b="1" lang="en-GB" sz="1100">
                <a:solidFill>
                  <a:srgbClr val="2A2A2A"/>
                </a:solidFill>
              </a:rPr>
              <a:t> avoid double-spending</a:t>
            </a:r>
            <a:r>
              <a:rPr lang="en-GB" sz="1100">
                <a:solidFill>
                  <a:srgbClr val="2A2A2A"/>
                </a:solidFill>
              </a:rPr>
              <a:t> as a monetary system. </a:t>
            </a:r>
            <a:endParaRPr sz="1100">
              <a:solidFill>
                <a:srgbClr val="2A2A2A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2A2A2A"/>
                </a:solidFill>
              </a:rPr>
              <a:t>Bitcoin employs a </a:t>
            </a:r>
            <a:r>
              <a:rPr b="1" lang="en-GB" sz="1100">
                <a:solidFill>
                  <a:srgbClr val="2A2A2A"/>
                </a:solidFill>
              </a:rPr>
              <a:t>blockchain</a:t>
            </a:r>
            <a:r>
              <a:rPr lang="en-GB" sz="1100">
                <a:solidFill>
                  <a:srgbClr val="2A2A2A"/>
                </a:solidFill>
              </a:rPr>
              <a:t>, or a public, distributed ledger, that stores a history of all transactions to accomplish this in a trustless manner. </a:t>
            </a:r>
            <a:endParaRPr sz="1100">
              <a:solidFill>
                <a:srgbClr val="2A2A2A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2A2A2A"/>
                </a:solidFill>
              </a:rPr>
              <a:t>The blockchain, in the Byzantine generals analogy, is the </a:t>
            </a:r>
            <a:r>
              <a:rPr b="1" lang="en-GB" sz="1100">
                <a:solidFill>
                  <a:srgbClr val="2A2A2A"/>
                </a:solidFill>
              </a:rPr>
              <a:t>truth </a:t>
            </a:r>
            <a:r>
              <a:rPr lang="en-GB" sz="1100">
                <a:solidFill>
                  <a:srgbClr val="2A2A2A"/>
                </a:solidFill>
              </a:rPr>
              <a:t>that all parties must agree on.</a:t>
            </a:r>
            <a:endParaRPr sz="1100">
              <a:solidFill>
                <a:srgbClr val="2A2A2A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2A2A2A"/>
                </a:solidFill>
              </a:rPr>
              <a:t>If all the nodes in the Bitcoin network could agree on which transactions happened when and in what order, they could </a:t>
            </a:r>
            <a:r>
              <a:rPr b="1" lang="en-GB" sz="1100">
                <a:solidFill>
                  <a:srgbClr val="2A2A2A"/>
                </a:solidFill>
              </a:rPr>
              <a:t>verify Bitcoin ownership</a:t>
            </a:r>
            <a:r>
              <a:rPr lang="en-GB" sz="1100">
                <a:solidFill>
                  <a:srgbClr val="2A2A2A"/>
                </a:solidFill>
              </a:rPr>
              <a:t> and </a:t>
            </a:r>
            <a:r>
              <a:rPr b="1" lang="en-GB" sz="1100">
                <a:solidFill>
                  <a:srgbClr val="2A2A2A"/>
                </a:solidFill>
              </a:rPr>
              <a:t>create a working</a:t>
            </a:r>
            <a:r>
              <a:rPr lang="en-GB" sz="1100">
                <a:solidFill>
                  <a:srgbClr val="2A2A2A"/>
                </a:solidFill>
              </a:rPr>
              <a:t>, trustless monetary system without the need for centralized authority.</a:t>
            </a:r>
            <a:endParaRPr sz="1100">
              <a:solidFill>
                <a:srgbClr val="2A2A2A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100">
              <a:solidFill>
                <a:srgbClr val="2A2A2A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6"/>
          <p:cNvSpPr txBox="1"/>
          <p:nvPr/>
        </p:nvSpPr>
        <p:spPr>
          <a:xfrm>
            <a:off x="729450" y="7852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600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Proof-of-Work (PoW) and the Byzantine generals problem</a:t>
            </a:r>
            <a:endParaRPr b="1" sz="2600">
              <a:solidFill>
                <a:srgbClr val="1A1A1A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3" name="Google Shape;163;p26"/>
          <p:cNvSpPr txBox="1"/>
          <p:nvPr/>
        </p:nvSpPr>
        <p:spPr>
          <a:xfrm>
            <a:off x="1295250" y="1914525"/>
            <a:ext cx="6667500" cy="20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2A2A2A"/>
                </a:solidFill>
              </a:rPr>
              <a:t>Miners validate blocks and compete with other miners to solve cryptographic puzzles to produce blocks as part of a PoW consensus method. This work comes at a </a:t>
            </a:r>
            <a:r>
              <a:rPr b="1" lang="en-GB" sz="1100">
                <a:solidFill>
                  <a:srgbClr val="2A2A2A"/>
                </a:solidFill>
              </a:rPr>
              <a:t>high cost</a:t>
            </a:r>
            <a:r>
              <a:rPr lang="en-GB" sz="1100">
                <a:solidFill>
                  <a:srgbClr val="2A2A2A"/>
                </a:solidFill>
              </a:rPr>
              <a:t> to the creator, incentivizing them to share </a:t>
            </a:r>
            <a:r>
              <a:rPr b="1" lang="en-GB" sz="1100">
                <a:solidFill>
                  <a:srgbClr val="2A2A2A"/>
                </a:solidFill>
              </a:rPr>
              <a:t>accurate</a:t>
            </a:r>
            <a:r>
              <a:rPr lang="en-GB" sz="1100">
                <a:solidFill>
                  <a:srgbClr val="2A2A2A"/>
                </a:solidFill>
              </a:rPr>
              <a:t> information.</a:t>
            </a:r>
            <a:endParaRPr sz="1100">
              <a:solidFill>
                <a:srgbClr val="2A2A2A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2A2A2A"/>
                </a:solidFill>
              </a:rPr>
              <a:t>By employing a </a:t>
            </a:r>
            <a:r>
              <a:rPr b="1" lang="en-GB" sz="1100">
                <a:solidFill>
                  <a:srgbClr val="2A2A2A"/>
                </a:solidFill>
              </a:rPr>
              <a:t>proof-of-work consensus mechanism</a:t>
            </a:r>
            <a:r>
              <a:rPr lang="en-GB" sz="1100">
                <a:solidFill>
                  <a:srgbClr val="2A2A2A"/>
                </a:solidFill>
              </a:rPr>
              <a:t>, Bitcoin overcame the Byzantine generals problem and established a clear, objective rulebook for the blockchain. </a:t>
            </a:r>
            <a:endParaRPr sz="1100">
              <a:solidFill>
                <a:srgbClr val="2A2A2A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2A2A2A"/>
                </a:solidFill>
              </a:rPr>
              <a:t>There can be</a:t>
            </a:r>
            <a:r>
              <a:rPr b="1" lang="en-GB" sz="1100">
                <a:solidFill>
                  <a:srgbClr val="2A2A2A"/>
                </a:solidFill>
              </a:rPr>
              <a:t> no disagreement or tampering</a:t>
            </a:r>
            <a:r>
              <a:rPr lang="en-GB" sz="1100">
                <a:solidFill>
                  <a:srgbClr val="2A2A2A"/>
                </a:solidFill>
              </a:rPr>
              <a:t> with the information on the Bitcoin network because the rules are objective. The system for selecting who can mint new Bitcoin and the laws regulating which transactions are </a:t>
            </a:r>
            <a:r>
              <a:rPr b="1" lang="en-GB" sz="1100">
                <a:solidFill>
                  <a:srgbClr val="2A2A2A"/>
                </a:solidFill>
              </a:rPr>
              <a:t>valid or invalid</a:t>
            </a:r>
            <a:r>
              <a:rPr lang="en-GB" sz="1100">
                <a:solidFill>
                  <a:srgbClr val="2A2A2A"/>
                </a:solidFill>
              </a:rPr>
              <a:t> are both objectives.</a:t>
            </a:r>
            <a:endParaRPr sz="1100">
              <a:solidFill>
                <a:srgbClr val="2A2A2A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2A2A2A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100">
              <a:solidFill>
                <a:srgbClr val="2A2A2A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